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65" r:id="rId3"/>
    <p:sldId id="360" r:id="rId4"/>
    <p:sldId id="380" r:id="rId5"/>
    <p:sldId id="361" r:id="rId6"/>
    <p:sldId id="362" r:id="rId7"/>
    <p:sldId id="366" r:id="rId8"/>
    <p:sldId id="368" r:id="rId9"/>
    <p:sldId id="381" r:id="rId10"/>
    <p:sldId id="364" r:id="rId11"/>
    <p:sldId id="367" r:id="rId12"/>
    <p:sldId id="369" r:id="rId13"/>
    <p:sldId id="370" r:id="rId14"/>
    <p:sldId id="372" r:id="rId15"/>
    <p:sldId id="373" r:id="rId16"/>
    <p:sldId id="395" r:id="rId17"/>
    <p:sldId id="396" r:id="rId18"/>
    <p:sldId id="376" r:id="rId19"/>
    <p:sldId id="379" r:id="rId20"/>
    <p:sldId id="390" r:id="rId21"/>
    <p:sldId id="377" r:id="rId22"/>
    <p:sldId id="382" r:id="rId23"/>
    <p:sldId id="385" r:id="rId24"/>
    <p:sldId id="386" r:id="rId25"/>
    <p:sldId id="387" r:id="rId26"/>
    <p:sldId id="388" r:id="rId27"/>
    <p:sldId id="394" r:id="rId28"/>
    <p:sldId id="39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A667"/>
    <a:srgbClr val="999BFF"/>
    <a:srgbClr val="FEE599"/>
    <a:srgbClr val="7B7B7B"/>
    <a:srgbClr val="D2EFFA"/>
    <a:srgbClr val="782808"/>
    <a:srgbClr val="E76719"/>
    <a:srgbClr val="2FFFA1"/>
    <a:srgbClr val="C5A8FA"/>
    <a:srgbClr val="DE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1" autoAdjust="0"/>
    <p:restoredTop sz="88838" autoAdjust="0"/>
  </p:normalViewPr>
  <p:slideViewPr>
    <p:cSldViewPr snapToGrid="0">
      <p:cViewPr varScale="1">
        <p:scale>
          <a:sx n="103" d="100"/>
          <a:sy n="103" d="100"/>
        </p:scale>
        <p:origin x="11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FD45C-204D-49D0-AA7B-31A6035D5E91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E5CF5-7271-4C13-8455-060023943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icons use </a:t>
            </a:r>
            <a:r>
              <a:rPr lang="en-US" dirty="0" err="1" smtClean="0"/>
              <a:t>FontAwesome</a:t>
            </a:r>
            <a:r>
              <a:rPr lang="en-US" dirty="0" smtClean="0"/>
              <a:t>. If they appear to be missing, try installing the font from here: http://fortawesome.github.io/Font-Awesome/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talk is about middleware in </a:t>
            </a:r>
            <a:r>
              <a:rPr lang="en-US" dirty="0" smtClean="0"/>
              <a:t>ASP.NET Core 1.0. </a:t>
            </a:r>
            <a:r>
              <a:rPr lang="en-US" dirty="0" smtClean="0"/>
              <a:t>I’ll start by talking about what OWIN and</a:t>
            </a:r>
            <a:r>
              <a:rPr lang="en-US" baseline="0" dirty="0" smtClean="0"/>
              <a:t> Katana re in relation to </a:t>
            </a:r>
            <a:r>
              <a:rPr lang="en-US" baseline="0" dirty="0" smtClean="0"/>
              <a:t>ASP.NET Core 1.0, </a:t>
            </a:r>
            <a:r>
              <a:rPr lang="en-US" baseline="0" dirty="0" smtClean="0"/>
              <a:t>with a little bit of history explaining why and how things came to be the way they are</a:t>
            </a:r>
            <a:r>
              <a:rPr lang="en-US" baseline="0" dirty="0" smtClean="0"/>
              <a:t>. Demos </a:t>
            </a:r>
            <a:r>
              <a:rPr lang="en-US" baseline="0" dirty="0" smtClean="0"/>
              <a:t>are in VS </a:t>
            </a:r>
            <a:r>
              <a:rPr lang="en-US" baseline="0" dirty="0" smtClean="0"/>
              <a:t>2015 Update 1 </a:t>
            </a:r>
            <a:r>
              <a:rPr lang="en-US" baseline="0" dirty="0" smtClean="0"/>
              <a:t>and using the ASP.NET 5 </a:t>
            </a:r>
            <a:r>
              <a:rPr lang="en-US" baseline="0" dirty="0" smtClean="0"/>
              <a:t>Templates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79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22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then came </a:t>
            </a:r>
            <a:r>
              <a:rPr lang="en-US" dirty="0" err="1" smtClean="0"/>
              <a:t>vNext</a:t>
            </a:r>
            <a:r>
              <a:rPr lang="en-US" dirty="0" smtClean="0"/>
              <a:t>.</a:t>
            </a:r>
            <a:r>
              <a:rPr lang="en-US" baseline="0" dirty="0" smtClean="0"/>
              <a:t> Which was then renamed to ASP.NET 5, which was then renamed to ASP.NET Core 1.0. IIS is no longer a requirement. An ASP.NET Core 1.0 application can run in IIS, or it can run outside of IIS, and outside of Windows.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then came </a:t>
            </a:r>
            <a:r>
              <a:rPr lang="en-US" dirty="0" err="1" smtClean="0"/>
              <a:t>vNext</a:t>
            </a:r>
            <a:r>
              <a:rPr lang="en-US" dirty="0" smtClean="0"/>
              <a:t>.</a:t>
            </a:r>
            <a:r>
              <a:rPr lang="en-US" baseline="0" dirty="0" smtClean="0"/>
              <a:t> Which was then renamed to ASP.NET 5, which was then renamed to ASP.NET Core 1.0. IIS is no longer a requirement. An ASP.NET Core 1.0 application can run in IIS, or it can run outside of IIS, and outside of Windows.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64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then came </a:t>
            </a:r>
            <a:r>
              <a:rPr lang="en-US" dirty="0" err="1" smtClean="0"/>
              <a:t>vNext</a:t>
            </a:r>
            <a:r>
              <a:rPr lang="en-US" dirty="0" smtClean="0"/>
              <a:t>.</a:t>
            </a:r>
            <a:r>
              <a:rPr lang="en-US" baseline="0" dirty="0" smtClean="0"/>
              <a:t> Which was then renamed to ASP.NET 5, which was then renamed to ASP.NET Core 1.0. IIS is no longer a requirement. An ASP.NET Core 1.0 application can run in IIS, or it can run outside of IIS, and outside of Windows</a:t>
            </a:r>
            <a:r>
              <a:rPr lang="en-US" baseline="0" dirty="0" smtClean="0"/>
              <a:t>. </a:t>
            </a:r>
            <a:r>
              <a:rPr lang="en-US" b="1" baseline="0" dirty="0" smtClean="0"/>
              <a:t>While IIS is not a requirement there are still benefits to using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52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while this is all interesting, the</a:t>
            </a:r>
            <a:r>
              <a:rPr lang="en-US" baseline="0" dirty="0" smtClean="0"/>
              <a:t> main thing I’ll be discussing is middleware. Middleware isn’t new, but it’s more flexible and done quite differently than middleware in the past. </a:t>
            </a:r>
            <a:r>
              <a:rPr lang="en-US" dirty="0" smtClean="0"/>
              <a:t>Before all of this OWIN stuff came to be, middleware </a:t>
            </a:r>
            <a:r>
              <a:rPr lang="en-US" baseline="0" dirty="0" smtClean="0"/>
              <a:t>came in the form of </a:t>
            </a:r>
            <a:r>
              <a:rPr lang="en-US" baseline="0" dirty="0" err="1" smtClean="0"/>
              <a:t>HttpModules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01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Implementing </a:t>
            </a:r>
            <a:r>
              <a:rPr lang="en-US" dirty="0" err="1" smtClean="0"/>
              <a:t>IHttpModule</a:t>
            </a:r>
            <a:r>
              <a:rPr lang="en-US" baseline="0" dirty="0" smtClean="0"/>
              <a:t> is a pain. You have to wire up the modules in </a:t>
            </a:r>
            <a:r>
              <a:rPr lang="en-US" baseline="0" dirty="0" err="1" smtClean="0"/>
              <a:t>web.config</a:t>
            </a:r>
            <a:r>
              <a:rPr lang="en-US" baseline="0" dirty="0" smtClean="0"/>
              <a:t> so distributing a module as a NuGet package is more difficult and you end up depending on magic strings.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46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Logging –</a:t>
            </a:r>
            <a:r>
              <a:rPr lang="en-US" baseline="0" dirty="0" smtClean="0"/>
              <a:t> You can easily create a middleware that will check the status code of each response and log it to a different log file, or even take special actions in certain situations. Like if a 404 is encountered it could send a text message to your sys admin - I bet he’d love that!</a:t>
            </a:r>
          </a:p>
          <a:p>
            <a:r>
              <a:rPr lang="en-US" baseline="0" dirty="0" smtClean="0"/>
              <a:t>Access Control – I just spent a good amount of time writing an access control middleware providing SSO (Single Sign-On) for a suite of applications across both cloud-hosted and </a:t>
            </a:r>
            <a:r>
              <a:rPr lang="en-US" baseline="0" dirty="0" err="1" smtClean="0"/>
              <a:t>on-premise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Routing – demo the subdomain.mysite.com</a:t>
            </a:r>
          </a:p>
          <a:p>
            <a:r>
              <a:rPr lang="en-US" baseline="0" dirty="0" smtClean="0"/>
              <a:t>Serving Special Content – funnycatpix.com/Images/</a:t>
            </a:r>
            <a:r>
              <a:rPr lang="en-US" baseline="0" dirty="0" err="1" smtClean="0"/>
              <a:t>FireTruck?width</a:t>
            </a:r>
            <a:r>
              <a:rPr lang="en-US" baseline="0" dirty="0" smtClean="0"/>
              <a:t>=100&amp;height=80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89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09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39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7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 with this: your typical</a:t>
            </a:r>
            <a:r>
              <a:rPr lang="en-US" baseline="0" dirty="0" smtClean="0"/>
              <a:t> web application. One piece of a </a:t>
            </a:r>
            <a:r>
              <a:rPr lang="en-US" baseline="0" smtClean="0"/>
              <a:t>huge puzzle.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25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1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8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 when working on web applications we think</a:t>
            </a:r>
            <a:r>
              <a:rPr lang="en-US" baseline="0" dirty="0" smtClean="0"/>
              <a:t> only of the application itself, and sometimes we also think about the fact that there’s a user sitting at a computer somewhere using our web application. But there’s much more to it than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07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Server vs. Host: The web server is</a:t>
            </a:r>
            <a:r>
              <a:rPr lang="en-US" baseline="0" dirty="0" smtClean="0"/>
              <a:t> the thing that the remote host connects to. It deals with things like TCP. The host is the process in which the web application lives.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8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6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System.Web</a:t>
            </a:r>
            <a:r>
              <a:rPr lang="en-US" dirty="0" smtClean="0"/>
              <a:t> is part of the .NET Framework. It’s needlessly</a:t>
            </a:r>
            <a:r>
              <a:rPr lang="en-US" baseline="0" dirty="0" smtClean="0"/>
              <a:t> large and complex for most applications, and coupled to IIS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2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line with the industry trends of moving away from heavy monolithic applications and into smaller applications, APIs, and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, a few smart guys got together and came up with OWIN. </a:t>
            </a:r>
            <a:r>
              <a:rPr lang="en-US" dirty="0" smtClean="0"/>
              <a:t>OWIN is a specification – an abstraction – a set of guidelines that define the interface</a:t>
            </a:r>
            <a:r>
              <a:rPr lang="en-US" baseline="0" dirty="0" smtClean="0"/>
              <a:t> between web servers and web applications</a:t>
            </a:r>
            <a:r>
              <a:rPr lang="en-US" dirty="0" smtClean="0"/>
              <a:t>. </a:t>
            </a:r>
            <a:r>
              <a:rPr lang="en-US" dirty="0" err="1" smtClean="0"/>
              <a:t>Owin</a:t>
            </a:r>
            <a:r>
              <a:rPr lang="en-US" dirty="0" smtClean="0"/>
              <a:t> is a </a:t>
            </a:r>
            <a:r>
              <a:rPr lang="en-US" b="1" dirty="0" smtClean="0"/>
              <a:t>document, not an implementation</a:t>
            </a:r>
            <a:r>
              <a:rPr lang="en-US" b="0" dirty="0" smtClean="0"/>
              <a:t>. Benefits include:</a:t>
            </a:r>
            <a:r>
              <a:rPr lang="en-US" b="0" baseline="0" dirty="0" smtClean="0"/>
              <a:t> </a:t>
            </a:r>
            <a:r>
              <a:rPr lang="en-US" b="1" baseline="0" dirty="0" smtClean="0"/>
              <a:t>Move away from </a:t>
            </a:r>
            <a:r>
              <a:rPr lang="en-US" b="1" baseline="0" dirty="0" err="1" smtClean="0"/>
              <a:t>System.Web</a:t>
            </a:r>
            <a:r>
              <a:rPr lang="en-US" b="1" baseline="0" dirty="0" smtClean="0"/>
              <a:t>. IIS is a choice not a requirement. Self hosting inside a .exe with </a:t>
            </a:r>
            <a:r>
              <a:rPr lang="en-US" b="1" baseline="0" dirty="0" err="1" smtClean="0"/>
              <a:t>TopShelf</a:t>
            </a:r>
            <a:r>
              <a:rPr lang="en-US" b="1" baseline="0" dirty="0" smtClean="0"/>
              <a:t>. Middleware is easier to implement.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33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implementation to become widely known was Katana. The problem</a:t>
            </a:r>
            <a:r>
              <a:rPr lang="en-US" baseline="0" dirty="0" smtClean="0"/>
              <a:t> with it is that while more modular and componentized, building MVC applications still meant a dependency on </a:t>
            </a:r>
            <a:r>
              <a:rPr lang="en-US" baseline="0" dirty="0" err="1" smtClean="0"/>
              <a:t>System.Web</a:t>
            </a:r>
            <a:r>
              <a:rPr lang="en-US" baseline="0" dirty="0" smtClean="0"/>
              <a:t>, and with it, IIS.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68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7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3/30/2016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3/30/2016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em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dirty="0" smtClean="0"/>
              <a:t>Custom Middleware</a:t>
            </a:r>
            <a:br>
              <a:rPr lang="en-US" dirty="0" smtClean="0"/>
            </a:br>
            <a:r>
              <a:rPr lang="en-US" sz="6600" dirty="0" smtClean="0"/>
              <a:t>in 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dirty="0" smtClean="0"/>
              <a:t>ASP.NET Core 1.0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536" y="4462878"/>
            <a:ext cx="4146863" cy="1143000"/>
          </a:xfrm>
        </p:spPr>
        <p:txBody>
          <a:bodyPr numCol="1">
            <a:normAutofit/>
          </a:bodyPr>
          <a:lstStyle/>
          <a:p>
            <a:r>
              <a:rPr lang="en-US" sz="4800" dirty="0" smtClean="0"/>
              <a:t>Ondrej balas</a:t>
            </a:r>
            <a:endParaRPr lang="en-US" sz="3500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410774" y="4455621"/>
            <a:ext cx="5910942" cy="1143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@ondrejbalas </a:t>
            </a:r>
            <a:r>
              <a:rPr lang="en-US" dirty="0">
                <a:latin typeface="FontAwesome" pitchFamily="2" charset="0"/>
              </a:rPr>
              <a:t>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www.ondrejbalas.com </a:t>
            </a:r>
            <a:r>
              <a:rPr lang="en-US" dirty="0">
                <a:latin typeface="FontAwesome" pitchFamily="2" charset="0"/>
              </a:rPr>
              <a:t>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Ondrej@ondrejbalas.com</a:t>
            </a:r>
            <a:r>
              <a:rPr lang="en-US" dirty="0">
                <a:latin typeface="FontAwesome" pitchFamily="2" charset="0"/>
              </a:rPr>
              <a:t> 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53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40939"/>
              </p:ext>
            </p:extLst>
          </p:nvPr>
        </p:nvGraphicFramePr>
        <p:xfrm>
          <a:off x="0" y="-228601"/>
          <a:ext cx="12192000" cy="740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2" name="Image" r:id="rId3" imgW="16837920" imgH="10222200" progId="Photoshop.Image.12">
                  <p:embed/>
                </p:oleObj>
              </mc:Choice>
              <mc:Fallback>
                <p:oleObj name="Image" r:id="rId3" imgW="16837920" imgH="102222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228601"/>
                        <a:ext cx="12192000" cy="740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303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/>
              <a:t>Web Server &amp; Host (IIS)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250" y="5155771"/>
            <a:ext cx="2216223" cy="160490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40" y="2070100"/>
            <a:ext cx="4589062" cy="2766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6722" y="3132263"/>
            <a:ext cx="3366898" cy="830997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System.Web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0119">
            <a:off x="4098807" y="356417"/>
            <a:ext cx="6382688" cy="638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/>
              <a:t>Web Server &amp; Host (IIS)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250" y="5155771"/>
            <a:ext cx="2216223" cy="160490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727477" y="2551527"/>
            <a:ext cx="3775767" cy="2123869"/>
            <a:chOff x="6886210" y="2653127"/>
            <a:chExt cx="3775767" cy="2123869"/>
          </a:xfrm>
        </p:grpSpPr>
        <p:pic>
          <p:nvPicPr>
            <p:cNvPr id="32770" name="Picture 2" descr="http://static-3.nexusmods.com/15/mods/130/images/39893-1-129605844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210" y="2653127"/>
              <a:ext cx="3775767" cy="2123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03924" y="2884065"/>
              <a:ext cx="19854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Katana</a:t>
              </a:r>
              <a:endParaRPr lang="en-US" sz="4800" b="1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0" y="3963260"/>
            <a:ext cx="3430814" cy="1029654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32770" idx="0"/>
          </p:cNvCxnSpPr>
          <p:nvPr/>
        </p:nvCxnSpPr>
        <p:spPr>
          <a:xfrm flipH="1">
            <a:off x="8615361" y="1674997"/>
            <a:ext cx="2" cy="87653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0"/>
          </p:cNvCxnSpPr>
          <p:nvPr/>
        </p:nvCxnSpPr>
        <p:spPr>
          <a:xfrm>
            <a:off x="8615361" y="4191000"/>
            <a:ext cx="1" cy="964771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6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396080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727477" y="773583"/>
            <a:ext cx="3775767" cy="2123869"/>
            <a:chOff x="6886210" y="2653127"/>
            <a:chExt cx="3775767" cy="2123869"/>
          </a:xfrm>
        </p:grpSpPr>
        <p:pic>
          <p:nvPicPr>
            <p:cNvPr id="32770" name="Picture 2" descr="http://static-3.nexusmods.com/15/mods/130/images/39893-1-129605844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210" y="2653127"/>
              <a:ext cx="3775767" cy="2123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03924" y="2884065"/>
              <a:ext cx="19854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Katana</a:t>
              </a:r>
              <a:endParaRPr lang="en-US" sz="4800" b="1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0" y="2638425"/>
            <a:ext cx="3571875" cy="2354489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7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0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81" y="303657"/>
            <a:ext cx="3014677" cy="25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8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ww.clker.com/cliparts/p/B/p/S/j/E/thompson-machine-gun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48" y="733426"/>
            <a:ext cx="3601886" cy="180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42781" y="224617"/>
            <a:ext cx="4606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vNext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ww.clker.com/cliparts/p/B/p/S/j/E/thompson-machine-gun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48" y="733426"/>
            <a:ext cx="3601886" cy="180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42781" y="224617"/>
            <a:ext cx="4606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ASP.NET </a:t>
            </a:r>
            <a:r>
              <a:rPr lang="en-US" sz="48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73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ww.clker.com/cliparts/p/B/p/S/j/E/thompson-machine-gun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48" y="733426"/>
            <a:ext cx="3601886" cy="180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42781" y="224617"/>
            <a:ext cx="4606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ASP.NET Core 1.0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6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ww.clker.com/cliparts/p/B/p/S/j/E/thompson-machine-gun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48" y="733426"/>
            <a:ext cx="3601886" cy="180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77" y="3045040"/>
            <a:ext cx="2133600" cy="1495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00204" y="2844740"/>
            <a:ext cx="3397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Middleware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574050" y="2469723"/>
            <a:ext cx="0" cy="1281429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6" idx="2"/>
            <a:endCxn id="25" idx="0"/>
          </p:cNvCxnSpPr>
          <p:nvPr/>
        </p:nvCxnSpPr>
        <p:spPr>
          <a:xfrm>
            <a:off x="8583477" y="4540465"/>
            <a:ext cx="3604" cy="61530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42781" y="224617"/>
            <a:ext cx="4606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ASP.NET Core 1.0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769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00380" y="1597660"/>
            <a:ext cx="11493500" cy="4638040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system.web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httpModules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&lt;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HelloWorldModule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HelloWorldModule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httpModules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&lt;/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system.web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0380" y="393700"/>
            <a:ext cx="11132820" cy="9372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Implementing </a:t>
            </a:r>
            <a:r>
              <a:rPr lang="en-US" dirty="0" err="1"/>
              <a:t>IHttpModule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9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973" y="218949"/>
            <a:ext cx="10639605" cy="1403169"/>
          </a:xfrm>
        </p:spPr>
        <p:txBody>
          <a:bodyPr numCol="1">
            <a:normAutofit/>
          </a:bodyPr>
          <a:lstStyle/>
          <a:p>
            <a:r>
              <a:rPr lang="en-US" sz="8000" dirty="0" smtClean="0"/>
              <a:t>Ondrej  balas</a:t>
            </a:r>
            <a:endParaRPr lang="en-US" sz="5400" dirty="0" smtClean="0"/>
          </a:p>
        </p:txBody>
      </p:sp>
      <p:pic>
        <p:nvPicPr>
          <p:cNvPr id="6" name="Picture 3" descr="J:\UTD\Logo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27" y="4388693"/>
            <a:ext cx="2667000" cy="20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nullquest.com/img/obal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75" y="1187827"/>
            <a:ext cx="2814365" cy="281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timradney.com/wp-content/uploads/2014/06/1780-mvp_horizontal_fullcolor-550x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62" y="4834443"/>
            <a:ext cx="2889678" cy="116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293091" y="1627292"/>
            <a:ext cx="7825509" cy="23749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 smtClean="0">
                <a:latin typeface="FontAwesome" pitchFamily="50" charset="0"/>
              </a:rPr>
              <a:t></a:t>
            </a:r>
            <a:r>
              <a:rPr lang="en-US" cap="none" dirty="0" smtClean="0"/>
              <a:t> </a:t>
            </a:r>
            <a:r>
              <a:rPr lang="en-US" b="1" cap="none" dirty="0" smtClean="0"/>
              <a:t>Microsoft MVP in .NET</a:t>
            </a:r>
          </a:p>
          <a:p>
            <a:r>
              <a:rPr lang="en-US" cap="none" dirty="0" smtClean="0">
                <a:latin typeface="FontAwesome" pitchFamily="50" charset="0"/>
              </a:rPr>
              <a:t></a:t>
            </a:r>
            <a:r>
              <a:rPr lang="en-US" cap="none" dirty="0" smtClean="0"/>
              <a:t> </a:t>
            </a:r>
            <a:r>
              <a:rPr lang="en-US" b="1" cap="none" dirty="0" smtClean="0"/>
              <a:t>Writer for Visual Studio Magazine</a:t>
            </a:r>
          </a:p>
          <a:p>
            <a:r>
              <a:rPr lang="en-US" dirty="0" smtClean="0">
                <a:latin typeface="FontAwesome" pitchFamily="50" charset="0"/>
              </a:rPr>
              <a:t></a:t>
            </a:r>
            <a:r>
              <a:rPr lang="en-US" cap="none" dirty="0" smtClean="0"/>
              <a:t> </a:t>
            </a:r>
            <a:r>
              <a:rPr lang="en-US" b="1" cap="none" dirty="0" smtClean="0"/>
              <a:t>Owner of </a:t>
            </a:r>
            <a:r>
              <a:rPr lang="en-US" b="1" cap="none" dirty="0" err="1" smtClean="0"/>
              <a:t>UseTech</a:t>
            </a:r>
            <a:r>
              <a:rPr lang="en-US" b="1" cap="none" dirty="0" smtClean="0"/>
              <a:t> Design</a:t>
            </a:r>
          </a:p>
          <a:p>
            <a:r>
              <a:rPr lang="en-US" dirty="0" smtClean="0">
                <a:latin typeface="FontAwesome" pitchFamily="50" charset="0"/>
              </a:rPr>
              <a:t></a:t>
            </a:r>
            <a:r>
              <a:rPr lang="en-US" dirty="0" smtClean="0"/>
              <a:t> </a:t>
            </a:r>
            <a:r>
              <a:rPr lang="en-US" b="1" cap="none" dirty="0" smtClean="0"/>
              <a:t>Game Development for Fun</a:t>
            </a:r>
            <a:endParaRPr lang="en-US" sz="1800" b="1" dirty="0" smtClean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135264" y="4951122"/>
            <a:ext cx="3917661" cy="114487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sz="2000" dirty="0" smtClean="0">
                <a:latin typeface="FontAwesome" pitchFamily="2" charset="0"/>
              </a:rPr>
              <a:t></a:t>
            </a:r>
            <a:r>
              <a:rPr lang="en-US" dirty="0" smtClean="0">
                <a:latin typeface="FontAwesome" pitchFamily="2" charset="0"/>
              </a:rPr>
              <a:t> </a:t>
            </a:r>
            <a:r>
              <a:rPr lang="en-US" sz="1800" dirty="0" smtClean="0"/>
              <a:t>www.ondrejbalas.com</a:t>
            </a:r>
          </a:p>
          <a:p>
            <a:pPr>
              <a:lnSpc>
                <a:spcPct val="50000"/>
              </a:lnSpc>
            </a:pPr>
            <a:r>
              <a:rPr lang="en-US" sz="2000" dirty="0" smtClean="0">
                <a:latin typeface="FontAwesome" pitchFamily="2" charset="0"/>
              </a:rPr>
              <a:t></a:t>
            </a:r>
            <a:r>
              <a:rPr lang="en-US" dirty="0" smtClean="0">
                <a:latin typeface="FontAwesome" pitchFamily="2" charset="0"/>
              </a:rPr>
              <a:t> </a:t>
            </a:r>
            <a:r>
              <a:rPr lang="en-US" sz="1800" dirty="0" smtClean="0"/>
              <a:t>Ondrej@ondrejbalas.com</a:t>
            </a:r>
          </a:p>
          <a:p>
            <a:pPr>
              <a:lnSpc>
                <a:spcPct val="50000"/>
              </a:lnSpc>
            </a:pPr>
            <a:r>
              <a:rPr lang="en-US" sz="1800" dirty="0">
                <a:latin typeface="FontAwesome" pitchFamily="50" charset="0"/>
              </a:rPr>
              <a:t></a:t>
            </a:r>
            <a:r>
              <a:rPr lang="en-US" sz="1800" dirty="0"/>
              <a:t> @ondrejbalas</a:t>
            </a:r>
          </a:p>
          <a:p>
            <a:pPr>
              <a:lnSpc>
                <a:spcPct val="50000"/>
              </a:lnSpc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6438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Middleware is for cross-cutting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4" y="1845734"/>
            <a:ext cx="10810875" cy="402336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" dirty="0" smtClean="0"/>
              <a:t/>
            </a:r>
            <a:br>
              <a:rPr lang="en-US" sz="200" dirty="0" smtClean="0"/>
            </a:br>
            <a:r>
              <a:rPr lang="en-US" sz="2400" dirty="0" smtClean="0"/>
              <a:t>Logging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Access Control (Authentication &amp; Authorization)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Serving Special Content</a:t>
            </a:r>
            <a:br>
              <a:rPr lang="en-US" sz="2400" dirty="0" smtClean="0"/>
            </a:br>
            <a:endParaRPr lang="en-US" sz="600" dirty="0" smtClean="0"/>
          </a:p>
          <a:p>
            <a:pPr algn="ctr">
              <a:lnSpc>
                <a:spcPct val="100000"/>
              </a:lnSpc>
            </a:pPr>
            <a:r>
              <a:rPr lang="en-US" sz="2400" dirty="0" smtClean="0"/>
              <a:t>Any other time you want to do some THING between receiving a request and returning a response, even if that THING is preventing something else from happening.</a:t>
            </a:r>
            <a:endParaRPr lang="en-US" sz="1600" dirty="0" smtClean="0"/>
          </a:p>
          <a:p>
            <a:pPr algn="ctr"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14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165348"/>
          </a:xfrm>
        </p:spPr>
        <p:txBody>
          <a:bodyPr/>
          <a:lstStyle/>
          <a:p>
            <a:r>
              <a:rPr lang="en-US" dirty="0" smtClean="0"/>
              <a:t>Middleware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97280" y="4325111"/>
            <a:ext cx="10058400" cy="2123313"/>
          </a:xfrm>
        </p:spPr>
        <p:txBody>
          <a:bodyPr>
            <a:normAutofit/>
          </a:bodyPr>
          <a:lstStyle/>
          <a:p>
            <a:r>
              <a:rPr lang="en-US" dirty="0" smtClean="0"/>
              <a:t>Visual Studio 2015 UPDATE 1</a:t>
            </a:r>
          </a:p>
          <a:p>
            <a:r>
              <a:rPr lang="en-US" dirty="0" smtClean="0"/>
              <a:t>Project type: Asp.net web application</a:t>
            </a:r>
          </a:p>
          <a:p>
            <a:r>
              <a:rPr lang="en-US" dirty="0" smtClean="0"/>
              <a:t>Template: web application (</a:t>
            </a:r>
            <a:r>
              <a:rPr lang="en-US" dirty="0"/>
              <a:t>Asp.net 5 </a:t>
            </a:r>
            <a:r>
              <a:rPr lang="en-US" dirty="0" smtClean="0"/>
              <a:t>template)</a:t>
            </a:r>
          </a:p>
          <a:p>
            <a:r>
              <a:rPr lang="en-US" dirty="0" smtClean="0"/>
              <a:t>Authentication: Individual user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874562" y="1855509"/>
            <a:ext cx="4395249" cy="4308049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80773" y="2132661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4080773" y="3592600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080773" y="5096450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Middleware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9531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874560" y="1855507"/>
            <a:ext cx="4395249" cy="4308049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80771" y="2132659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4080771" y="3592598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080771" y="5096448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Middleware</a:t>
            </a:r>
            <a:endParaRPr lang="en-US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5" y="1382957"/>
            <a:ext cx="2403290" cy="231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624" y="3195895"/>
            <a:ext cx="2216223" cy="160490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22" idx="1"/>
          </p:cNvCxnSpPr>
          <p:nvPr/>
        </p:nvCxnSpPr>
        <p:spPr>
          <a:xfrm>
            <a:off x="2381985" y="2541307"/>
            <a:ext cx="1698786" cy="1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972175" y="2980966"/>
            <a:ext cx="737" cy="611634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080773" y="2133982"/>
            <a:ext cx="3982826" cy="817297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080771" y="3593921"/>
            <a:ext cx="3982826" cy="817297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063597" y="3989853"/>
            <a:ext cx="1587027" cy="11393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80771" y="5096448"/>
            <a:ext cx="3982826" cy="817297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9" idx="2"/>
            <a:endCxn id="19" idx="3"/>
          </p:cNvCxnSpPr>
          <p:nvPr/>
        </p:nvCxnSpPr>
        <p:spPr>
          <a:xfrm rot="5400000">
            <a:off x="9059017" y="3805377"/>
            <a:ext cx="704301" cy="2695139"/>
          </a:xfrm>
          <a:prstGeom prst="bentConnector2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2"/>
          </p:cNvCxnSpPr>
          <p:nvPr/>
        </p:nvCxnSpPr>
        <p:spPr>
          <a:xfrm rot="10800000">
            <a:off x="1292100" y="3699657"/>
            <a:ext cx="2788672" cy="1856272"/>
          </a:xfrm>
          <a:prstGeom prst="bentConnector2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3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69561" y="2562019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2175781" y="270468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2175781" y="3342904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175772" y="3981112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Middleware</a:t>
            </a:r>
            <a:endParaRPr lang="en-US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98" y="2340115"/>
            <a:ext cx="2521417" cy="24305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11619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517839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517839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517830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8738066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8944286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8944286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8944277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563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69561" y="2562019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2175781" y="270468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2175781" y="3342904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175772" y="3981112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Middleware</a:t>
            </a:r>
            <a:endParaRPr lang="en-US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98" y="2340115"/>
            <a:ext cx="2521417" cy="24305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11619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517839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517839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517830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8738066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8944286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8944286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8944277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73032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String </a:t>
            </a:r>
            <a:r>
              <a:rPr lang="en-US" sz="2800" dirty="0" err="1" smtClean="0"/>
              <a:t>Appender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115090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Static File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541537" y="1945052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MVC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738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69561" y="2562019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2175781" y="270468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2175781" y="3342904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175772" y="3981112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Middleware</a:t>
            </a:r>
            <a:endParaRPr lang="en-US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98" y="2340115"/>
            <a:ext cx="2521417" cy="24305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11619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517839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517839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517830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8738066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8944286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8944286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8944277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after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73032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String </a:t>
            </a:r>
            <a:r>
              <a:rPr lang="en-US" sz="2800" dirty="0" err="1" smtClean="0"/>
              <a:t>Appender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115090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Static File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8541537" y="1945052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MVC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99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165348"/>
          </a:xfrm>
        </p:spPr>
        <p:txBody>
          <a:bodyPr/>
          <a:lstStyle/>
          <a:p>
            <a:r>
              <a:rPr lang="en-US" dirty="0" smtClean="0"/>
              <a:t>Middleware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97280" y="4325111"/>
            <a:ext cx="10058400" cy="2123313"/>
          </a:xfrm>
        </p:spPr>
        <p:txBody>
          <a:bodyPr>
            <a:normAutofit/>
          </a:bodyPr>
          <a:lstStyle/>
          <a:p>
            <a:r>
              <a:rPr lang="en-US" dirty="0" smtClean="0"/>
              <a:t>Visual Studio 2015 UPDATE 1</a:t>
            </a:r>
          </a:p>
          <a:p>
            <a:r>
              <a:rPr lang="en-US" dirty="0" smtClean="0"/>
              <a:t>Project type: Asp.net web application</a:t>
            </a:r>
          </a:p>
          <a:p>
            <a:r>
              <a:rPr lang="en-US" dirty="0" smtClean="0"/>
              <a:t>Template: web application (</a:t>
            </a:r>
            <a:r>
              <a:rPr lang="en-US" dirty="0"/>
              <a:t>Asp.net 5 </a:t>
            </a:r>
            <a:r>
              <a:rPr lang="en-US" dirty="0" smtClean="0"/>
              <a:t>template)</a:t>
            </a:r>
          </a:p>
          <a:p>
            <a:r>
              <a:rPr lang="en-US" dirty="0" smtClean="0"/>
              <a:t>Authentication: Individual user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635127"/>
            <a:ext cx="10058400" cy="1069848"/>
          </a:xfrm>
        </p:spPr>
        <p:txBody>
          <a:bodyPr anchor="t">
            <a:normAutofit/>
          </a:bodyPr>
          <a:lstStyle/>
          <a:p>
            <a:pPr algn="ctr"/>
            <a:r>
              <a:rPr lang="en-US" sz="7200" dirty="0" smtClean="0"/>
              <a:t>Thanks!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536" y="4462878"/>
            <a:ext cx="4146863" cy="1143000"/>
          </a:xfrm>
        </p:spPr>
        <p:txBody>
          <a:bodyPr numCol="1">
            <a:normAutofit/>
          </a:bodyPr>
          <a:lstStyle/>
          <a:p>
            <a:r>
              <a:rPr lang="en-US" sz="4800" dirty="0" smtClean="0"/>
              <a:t>Ondrej balas</a:t>
            </a:r>
            <a:endParaRPr lang="en-US" sz="3500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410774" y="4455621"/>
            <a:ext cx="5910942" cy="1143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www.ondrejbalas.com </a:t>
            </a:r>
            <a:r>
              <a:rPr lang="en-US" dirty="0">
                <a:latin typeface="FontAwesome" pitchFamily="2" charset="0"/>
              </a:rPr>
              <a:t>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Ondrej@ondrejbalas.com</a:t>
            </a:r>
            <a:r>
              <a:rPr lang="en-US" dirty="0">
                <a:latin typeface="FontAwesome" pitchFamily="2" charset="0"/>
              </a:rPr>
              <a:t> </a:t>
            </a:r>
            <a:endParaRPr lang="en-US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79650" y="2163271"/>
            <a:ext cx="8323580" cy="190390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smtClean="0">
                <a:latin typeface="FontAwesome" pitchFamily="2" charset="0"/>
              </a:rPr>
              <a:t> </a:t>
            </a:r>
            <a:r>
              <a:rPr lang="en-US" sz="4400" b="1" dirty="0" smtClean="0"/>
              <a:t>@ondrejbalas</a:t>
            </a:r>
            <a:br>
              <a:rPr lang="en-US" sz="4400" b="1" dirty="0" smtClean="0"/>
            </a:br>
            <a:endParaRPr lang="en-US" sz="1800" b="1" dirty="0" smtClean="0">
              <a:latin typeface="FontAwesome" pitchFamily="2" charset="0"/>
            </a:endParaRPr>
          </a:p>
          <a:p>
            <a:r>
              <a:rPr lang="en-US" sz="4400" b="1" dirty="0" smtClean="0">
                <a:latin typeface="FontAwesome" pitchFamily="2" charset="0"/>
              </a:rPr>
              <a:t> </a:t>
            </a:r>
            <a:r>
              <a:rPr lang="en-US" sz="4400" b="1" dirty="0" smtClean="0"/>
              <a:t>github.com/ondrejbalas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761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83" y="1998968"/>
            <a:ext cx="3782542" cy="27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12" y="18573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231" y="1951834"/>
            <a:ext cx="3782542" cy="273916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 flipV="1">
            <a:off x="4728745" y="3321418"/>
            <a:ext cx="2299486" cy="1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81549" y="463919"/>
            <a:ext cx="7000875" cy="571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 smtClean="0"/>
              <a:t>Web Server &amp; Host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18573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16" y="2123284"/>
            <a:ext cx="3782542" cy="273916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3261895" y="3321419"/>
            <a:ext cx="1519655" cy="280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/>
              <a:t>Web Server &amp; Host (IIS)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91" y="3123409"/>
            <a:ext cx="3782542" cy="273916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6" idx="2"/>
            <a:endCxn id="10" idx="0"/>
          </p:cNvCxnSpPr>
          <p:nvPr/>
        </p:nvCxnSpPr>
        <p:spPr>
          <a:xfrm flipH="1">
            <a:off x="8615362" y="1674997"/>
            <a:ext cx="1" cy="1448412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06980" y="498702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TCP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8615362" y="2076037"/>
            <a:ext cx="125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HTTP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53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/>
              <a:t>Web Server &amp; Host (IIS)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250" y="5155771"/>
            <a:ext cx="2216223" cy="160490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40" y="2070100"/>
            <a:ext cx="4589062" cy="2766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6722" y="3132263"/>
            <a:ext cx="3366898" cy="830997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System.Web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02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3" name="Picture 13" descr="http://www.extremetech.com/wp-content/uploads/2012/01/Ford_F650_Suv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777694"/>
              </p:ext>
            </p:extLst>
          </p:nvPr>
        </p:nvGraphicFramePr>
        <p:xfrm>
          <a:off x="0" y="-1404503"/>
          <a:ext cx="12192000" cy="8986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Image" r:id="rId3" imgW="11542680" imgH="8507880" progId="Photoshop.Image.12">
                  <p:embed/>
                </p:oleObj>
              </mc:Choice>
              <mc:Fallback>
                <p:oleObj name="Image" r:id="rId3" imgW="11542680" imgH="85078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404503"/>
                        <a:ext cx="12192000" cy="8986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50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18596</TotalTime>
  <Words>1071</Words>
  <Application>Microsoft Office PowerPoint</Application>
  <PresentationFormat>Widescreen</PresentationFormat>
  <Paragraphs>175</Paragraphs>
  <Slides>28</Slides>
  <Notes>21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Calibri Light</vt:lpstr>
      <vt:lpstr>Consolas</vt:lpstr>
      <vt:lpstr>FontAwesome</vt:lpstr>
      <vt:lpstr>Times New Roman</vt:lpstr>
      <vt:lpstr>Retrospect</vt:lpstr>
      <vt:lpstr>Image</vt:lpstr>
      <vt:lpstr>Custom Middleware in  ASP.NET Core 1.0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is for cross-cutting concerns</vt:lpstr>
      <vt:lpstr>Middleware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Code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OWIN Middleware</dc:title>
  <dc:creator>Ondrej Balas</dc:creator>
  <cp:lastModifiedBy>Ondrej Balas</cp:lastModifiedBy>
  <cp:revision>199</cp:revision>
  <dcterms:created xsi:type="dcterms:W3CDTF">2014-09-29T15:14:13Z</dcterms:created>
  <dcterms:modified xsi:type="dcterms:W3CDTF">2016-03-30T16:13:12Z</dcterms:modified>
</cp:coreProperties>
</file>